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경기천년제목 Bold" panose="020B0600000101010101" charset="-127"/>
      <p:regular r:id="rId10"/>
    </p:embeddedFont>
    <p:embeddedFont>
      <p:font typeface="경기천년제목 Light" panose="020B0600000101010101" charset="-127"/>
      <p:regular r:id="rId11"/>
    </p:embeddedFont>
    <p:embeddedFont>
      <p:font typeface="경기천년제목 Medium" panose="020B0600000101010101" charset="-127"/>
      <p:regular r:id="rId12"/>
    </p:embeddedFon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Heavy" panose="020B0600000101010101" charset="0"/>
      <p:regular r:id="rId21"/>
    </p:embeddedFont>
    <p:embeddedFont>
      <p:font typeface="맑은 고딕" panose="020B0503020000020004" pitchFamily="50" charset="-12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3753" autoAdjust="0"/>
  </p:normalViewPr>
  <p:slideViewPr>
    <p:cSldViewPr>
      <p:cViewPr varScale="1">
        <p:scale>
          <a:sx n="40" d="100"/>
          <a:sy n="40" d="100"/>
        </p:scale>
        <p:origin x="152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5BC5-0750-437D-BF8A-1507F363E4ED}" type="datetimeFigureOut">
              <a:rPr lang="ko-KR" altLang="en-US" smtClean="0"/>
              <a:t>2023-12-09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6343F-79D1-4532-8449-DA1C7DDAD13E}" type="slidenum">
              <a:rPr lang="ko-KR" altLang="en-US" smtClean="0"/>
              <a:t>‹#›</a:t>
            </a:fld>
            <a:endParaRPr lang="ko-KR" altLang="en-US"/>
          </a:p>
        </p:txBody>
      </p:sp>
    </p:spTree>
    <p:extLst>
      <p:ext uri="{BB962C8B-B14F-4D97-AF65-F5344CB8AC3E}">
        <p14:creationId xmlns:p14="http://schemas.microsoft.com/office/powerpoint/2010/main" val="10122739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Hi we are team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team</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11.</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저희 팀은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공현솔</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김수현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민재연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신지원입니다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1</a:t>
            </a:fld>
            <a:endParaRPr lang="ko-KR" altLang="en-US"/>
          </a:p>
        </p:txBody>
      </p:sp>
    </p:spTree>
    <p:extLst>
      <p:ext uri="{BB962C8B-B14F-4D97-AF65-F5344CB8AC3E}">
        <p14:creationId xmlns:p14="http://schemas.microsoft.com/office/powerpoint/2010/main" val="4831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저희는 색약인들을 위한 프로그램을 구현했습니다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개발 동기로는 색약자들은 색을 보는 부분에서 불편한 부분이 존재하기 때문에 이를 개선하고 더 편리하게 사진을 볼 수 있는 프로그램을 만들고자 하여 이 프로젝트를 구상하게 되었습니다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언어는 </a:t>
            </a:r>
            <a:r>
              <a:rPr lang="ko-KR" altLang="ko-KR" sz="1200" kern="100" dirty="0" err="1">
                <a:effectLst/>
                <a:latin typeface="맑은 고딕" panose="020B0503020000020004" pitchFamily="50" charset="-127"/>
                <a:ea typeface="맑은 고딕" panose="020B0503020000020004" pitchFamily="50" charset="-127"/>
                <a:cs typeface="Times New Roman" panose="02020603050405020304" pitchFamily="18" charset="0"/>
              </a:rPr>
              <a:t>파이썬을</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사용했으며</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err="1">
                <a:effectLst/>
                <a:latin typeface="맑은 고딕" panose="020B0503020000020004" pitchFamily="50" charset="-127"/>
                <a:ea typeface="맑은 고딕" panose="020B0503020000020004" pitchFamily="50" charset="-127"/>
                <a:cs typeface="Times New Roman" panose="02020603050405020304" pitchFamily="18" charset="0"/>
              </a:rPr>
              <a:t>opencv</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만 사용하여 개발하였습니다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2</a:t>
            </a:fld>
            <a:endParaRPr lang="ko-KR" altLang="en-US"/>
          </a:p>
        </p:txBody>
      </p:sp>
    </p:spTree>
    <p:extLst>
      <p:ext uri="{BB962C8B-B14F-4D97-AF65-F5344CB8AC3E}">
        <p14:creationId xmlns:p14="http://schemas.microsoft.com/office/powerpoint/2010/main" val="40110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First, the GUI of the program. There are three main functions in the program, and we combined them into one and used the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tkinter</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library to display the screen. We implemented buttons to use each function, and when the button is clicked, an external script is executed to perform image processing. This part was implemented by Kim Soo-</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hyun</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3</a:t>
            </a:fld>
            <a:endParaRPr lang="ko-KR" altLang="en-US"/>
          </a:p>
        </p:txBody>
      </p:sp>
    </p:spTree>
    <p:extLst>
      <p:ext uri="{BB962C8B-B14F-4D97-AF65-F5344CB8AC3E}">
        <p14:creationId xmlns:p14="http://schemas.microsoft.com/office/powerpoint/2010/main" val="391687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다음으로 프로그램의 주요 기능입니다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첫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번째 기능은 색상 설명 기능입니다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이미지의 특정 구간을 선택 시 해당 부분의 색상을 출력해주는 기능입니다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마우스 콜백함수를 사용해서 사용자가 드래그한 부분의 정보를 받아오도록 하였습니다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선택된 부분의</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RGB</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값의 평균과 편차가 가장 작은 색상을 결과 값으로 나오도록 하였습니다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결과 값의 정확도를 높이기 위해서</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329</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가지의 색상을 넣어 놓았습니다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이 부분의 구현은 민재연이 맡았습니다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sz="1800" dirty="0"/>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4</a:t>
            </a:fld>
            <a:endParaRPr lang="ko-KR" altLang="en-US"/>
          </a:p>
        </p:txBody>
      </p:sp>
    </p:spTree>
    <p:extLst>
      <p:ext uri="{BB962C8B-B14F-4D97-AF65-F5344CB8AC3E}">
        <p14:creationId xmlns:p14="http://schemas.microsoft.com/office/powerpoint/2010/main" val="257280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ko-KR"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두번째</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기능은 색상 필터 기능입니다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색약자들이 구분하기 어려운 색들을 강조하여 다른 색과의 구분을 가능하게 하도록 하는 기능을 구현하였습니다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트랙바를 구현하고</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GUI</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를 구현하기 위해 </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PyQt5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라이브러리를 사용하였습니다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err="1">
                <a:effectLst/>
                <a:latin typeface="맑은 고딕" panose="020B0503020000020004" pitchFamily="50" charset="-127"/>
                <a:ea typeface="맑은 고딕" panose="020B0503020000020004" pitchFamily="50" charset="-127"/>
                <a:cs typeface="Times New Roman" panose="02020603050405020304" pitchFamily="18" charset="0"/>
              </a:rPr>
              <a:t>트랙바</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또는 버튼을 이용해 색약자들이 직접 원하는 색상 값의 출력을 높여주어 다른 색상과 구별하기 쉽도록 하였습니다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또한</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초기화 버튼을 넣어 쉽게</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reset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할 수 있도록 하였습니다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이 부분의 구현은 신지원이 맡았습니다</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p>
          <a:p>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5</a:t>
            </a:fld>
            <a:endParaRPr lang="ko-KR" altLang="en-US"/>
          </a:p>
        </p:txBody>
      </p:sp>
    </p:spTree>
    <p:extLst>
      <p:ext uri="{BB962C8B-B14F-4D97-AF65-F5344CB8AC3E}">
        <p14:creationId xmlns:p14="http://schemas.microsoft.com/office/powerpoint/2010/main" val="190258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세 번째 기능은 윤곽선 검출 기능입니다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수업시간에 배운</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‘Sobel Edge Detection’</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을 사용하여 이미지에서 윤곽선을 추출해 색을 구별 가능하게 하였습니다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R, G, B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이미지와</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x, y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방면 마스크를 이용한</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sobel</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edge detection</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과</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erode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작업을 진행함으로써 다른 색을 가지는 부분의 윤곽선을 보이게 하였습니다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이를 통해 사용자는 서로 다른 색을 가지는 부분을 확인할 수 있고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추후 우리 프로그램에서 제공하는 다양한 기능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색상 설명 등</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을 통해 이미지의 색상을 더 잘 이해할 수 있을 것입니다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이 부분의 구현은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공현솔이</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맡았습니다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6</a:t>
            </a:fld>
            <a:endParaRPr lang="ko-KR" altLang="en-US"/>
          </a:p>
        </p:txBody>
      </p:sp>
    </p:spTree>
    <p:extLst>
      <p:ext uri="{BB962C8B-B14F-4D97-AF65-F5344CB8AC3E}">
        <p14:creationId xmlns:p14="http://schemas.microsoft.com/office/powerpoint/2010/main" val="142613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데모 영상을 보여드리겠습니다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826343F-79D1-4532-8449-DA1C7DDAD13E}" type="slidenum">
              <a:rPr lang="ko-KR" altLang="en-US" smtClean="0"/>
              <a:t>7</a:t>
            </a:fld>
            <a:endParaRPr lang="ko-KR" altLang="en-US"/>
          </a:p>
        </p:txBody>
      </p:sp>
    </p:spTree>
    <p:extLst>
      <p:ext uri="{BB962C8B-B14F-4D97-AF65-F5344CB8AC3E}">
        <p14:creationId xmlns:p14="http://schemas.microsoft.com/office/powerpoint/2010/main" val="147414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46562" y="3416008"/>
            <a:ext cx="12394873" cy="2769989"/>
          </a:xfrm>
          <a:prstGeom prst="rect">
            <a:avLst/>
          </a:prstGeom>
        </p:spPr>
        <p:txBody>
          <a:bodyPr lIns="0" tIns="0" rIns="0" bIns="0" rtlCol="0" anchor="t">
            <a:spAutoFit/>
          </a:bodyPr>
          <a:lstStyle/>
          <a:p>
            <a:pPr algn="ctr"/>
            <a:r>
              <a:rPr lang="en-US" sz="9000" dirty="0">
                <a:solidFill>
                  <a:srgbClr val="000000"/>
                </a:solidFill>
                <a:latin typeface="경기천년제목 Bold"/>
              </a:rPr>
              <a:t>COLOR CONVERSION PROGRAM </a:t>
            </a:r>
          </a:p>
        </p:txBody>
      </p:sp>
      <p:sp>
        <p:nvSpPr>
          <p:cNvPr id="3" name="Freeform 3"/>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2560349" y="8641154"/>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028700" y="8641154"/>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TextBox 7"/>
          <p:cNvSpPr txBox="1"/>
          <p:nvPr/>
        </p:nvSpPr>
        <p:spPr>
          <a:xfrm>
            <a:off x="7949528" y="6205047"/>
            <a:ext cx="2388939" cy="640075"/>
          </a:xfrm>
          <a:prstGeom prst="rect">
            <a:avLst/>
          </a:prstGeom>
        </p:spPr>
        <p:txBody>
          <a:bodyPr lIns="0" tIns="0" rIns="0" bIns="0" rtlCol="0" anchor="t">
            <a:spAutoFit/>
          </a:bodyPr>
          <a:lstStyle/>
          <a:p>
            <a:pPr>
              <a:lnSpc>
                <a:spcPts val="4829"/>
              </a:lnSpc>
            </a:pPr>
            <a:r>
              <a:rPr lang="en-US" sz="4599" dirty="0">
                <a:solidFill>
                  <a:srgbClr val="000000"/>
                </a:solidFill>
                <a:latin typeface="경기천년제목 Medium"/>
              </a:rPr>
              <a:t>Team 11</a:t>
            </a:r>
          </a:p>
        </p:txBody>
      </p:sp>
      <p:sp>
        <p:nvSpPr>
          <p:cNvPr id="8" name="TextBox 8"/>
          <p:cNvSpPr txBox="1"/>
          <p:nvPr/>
        </p:nvSpPr>
        <p:spPr>
          <a:xfrm>
            <a:off x="12574156" y="7222383"/>
            <a:ext cx="7050339" cy="2112117"/>
          </a:xfrm>
          <a:prstGeom prst="rect">
            <a:avLst/>
          </a:prstGeom>
        </p:spPr>
        <p:txBody>
          <a:bodyPr lIns="0" tIns="0" rIns="0" bIns="0" rtlCol="0" anchor="t">
            <a:spAutoFit/>
          </a:bodyPr>
          <a:lstStyle/>
          <a:p>
            <a:pPr>
              <a:lnSpc>
                <a:spcPts val="4200"/>
              </a:lnSpc>
              <a:spcBef>
                <a:spcPct val="0"/>
              </a:spcBef>
            </a:pPr>
            <a:r>
              <a:rPr lang="en-US" altLang="ko-KR" sz="3000" dirty="0">
                <a:solidFill>
                  <a:srgbClr val="000000"/>
                </a:solidFill>
                <a:latin typeface="경기천년제목 Light"/>
                <a:ea typeface="경기천년제목 Light"/>
              </a:rPr>
              <a:t>20201721 </a:t>
            </a:r>
            <a:r>
              <a:rPr lang="en-US" altLang="ko-KR" sz="3000" dirty="0" err="1">
                <a:solidFill>
                  <a:srgbClr val="000000"/>
                </a:solidFill>
                <a:latin typeface="경기천년제목 Light"/>
                <a:ea typeface="경기천년제목 Light"/>
              </a:rPr>
              <a:t>HyeonsolKong</a:t>
            </a:r>
            <a:r>
              <a:rPr lang="en-US" sz="3000" dirty="0">
                <a:solidFill>
                  <a:srgbClr val="000000"/>
                </a:solidFill>
                <a:latin typeface="경기천년제목 Light"/>
                <a:ea typeface="경기천년제목 Light"/>
              </a:rPr>
              <a:t> </a:t>
            </a:r>
          </a:p>
          <a:p>
            <a:pPr>
              <a:lnSpc>
                <a:spcPts val="4200"/>
              </a:lnSpc>
              <a:spcBef>
                <a:spcPct val="0"/>
              </a:spcBef>
            </a:pPr>
            <a:r>
              <a:rPr lang="en-US" sz="3000" dirty="0">
                <a:solidFill>
                  <a:srgbClr val="000000"/>
                </a:solidFill>
                <a:latin typeface="경기천년제목 Light"/>
                <a:ea typeface="경기천년제목 Light"/>
              </a:rPr>
              <a:t>20200525 </a:t>
            </a:r>
            <a:r>
              <a:rPr lang="en-US" sz="3000" dirty="0" err="1">
                <a:solidFill>
                  <a:srgbClr val="000000"/>
                </a:solidFill>
                <a:latin typeface="경기천년제목 Light"/>
                <a:ea typeface="경기천년제목 Light"/>
              </a:rPr>
              <a:t>SoohyunKim</a:t>
            </a:r>
            <a:endParaRPr lang="en-US" sz="3000" dirty="0">
              <a:solidFill>
                <a:srgbClr val="000000"/>
              </a:solidFill>
              <a:latin typeface="경기천년제목 Light"/>
              <a:ea typeface="경기천년제목 Light"/>
            </a:endParaRPr>
          </a:p>
          <a:p>
            <a:pPr>
              <a:lnSpc>
                <a:spcPts val="4200"/>
              </a:lnSpc>
              <a:spcBef>
                <a:spcPct val="0"/>
              </a:spcBef>
            </a:pPr>
            <a:r>
              <a:rPr lang="en-US" sz="3000" dirty="0">
                <a:solidFill>
                  <a:srgbClr val="000000"/>
                </a:solidFill>
                <a:latin typeface="경기천년제목 Light"/>
                <a:ea typeface="경기천년제목 Light"/>
              </a:rPr>
              <a:t>20201665 </a:t>
            </a:r>
            <a:r>
              <a:rPr lang="en-US" sz="3000" dirty="0" err="1">
                <a:solidFill>
                  <a:srgbClr val="000000"/>
                </a:solidFill>
                <a:latin typeface="경기천년제목 Light"/>
                <a:ea typeface="경기천년제목 Light"/>
              </a:rPr>
              <a:t>JaeyeonMin</a:t>
            </a:r>
            <a:endParaRPr lang="en-US" sz="3000" dirty="0">
              <a:solidFill>
                <a:srgbClr val="000000"/>
              </a:solidFill>
              <a:latin typeface="경기천년제목 Light"/>
              <a:ea typeface="경기천년제목 Light"/>
            </a:endParaRPr>
          </a:p>
          <a:p>
            <a:pPr>
              <a:lnSpc>
                <a:spcPts val="4200"/>
              </a:lnSpc>
              <a:spcBef>
                <a:spcPct val="0"/>
              </a:spcBef>
            </a:pPr>
            <a:r>
              <a:rPr lang="en-US" sz="3000" dirty="0">
                <a:solidFill>
                  <a:srgbClr val="000000"/>
                </a:solidFill>
                <a:latin typeface="경기천년제목 Light"/>
                <a:ea typeface="경기천년제목 Light"/>
              </a:rPr>
              <a:t>20216950 </a:t>
            </a:r>
            <a:r>
              <a:rPr lang="en-US" sz="3000" dirty="0" err="1">
                <a:solidFill>
                  <a:srgbClr val="000000"/>
                </a:solidFill>
                <a:latin typeface="경기천년제목 Light"/>
                <a:ea typeface="경기천년제목 Light"/>
              </a:rPr>
              <a:t>JiwonShin</a:t>
            </a:r>
            <a:endParaRPr lang="en-US" sz="3000" dirty="0">
              <a:solidFill>
                <a:srgbClr val="000000"/>
              </a:solidFill>
              <a:latin typeface="경기천년제목 Light"/>
              <a:ea typeface="경기천년제목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a:off x="2560349"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028700"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6" name="Group 6"/>
          <p:cNvGrpSpPr/>
          <p:nvPr/>
        </p:nvGrpSpPr>
        <p:grpSpPr>
          <a:xfrm>
            <a:off x="1740969" y="3243462"/>
            <a:ext cx="14806060" cy="4201232"/>
            <a:chOff x="0" y="0"/>
            <a:chExt cx="19741413" cy="5601643"/>
          </a:xfrm>
        </p:grpSpPr>
        <p:sp>
          <p:nvSpPr>
            <p:cNvPr id="7" name="Freeform 7"/>
            <p:cNvSpPr/>
            <p:nvPr/>
          </p:nvSpPr>
          <p:spPr>
            <a:xfrm>
              <a:off x="0" y="131514"/>
              <a:ext cx="8997045" cy="5313216"/>
            </a:xfrm>
            <a:custGeom>
              <a:avLst/>
              <a:gdLst/>
              <a:ahLst/>
              <a:cxnLst/>
              <a:rect l="l" t="t" r="r" b="b"/>
              <a:pathLst>
                <a:path w="8997045" h="5313216">
                  <a:moveTo>
                    <a:pt x="0" y="0"/>
                  </a:moveTo>
                  <a:lnTo>
                    <a:pt x="8997045" y="0"/>
                  </a:lnTo>
                  <a:lnTo>
                    <a:pt x="8997045" y="5313215"/>
                  </a:lnTo>
                  <a:lnTo>
                    <a:pt x="0" y="5313215"/>
                  </a:lnTo>
                  <a:lnTo>
                    <a:pt x="0" y="0"/>
                  </a:lnTo>
                  <a:close/>
                </a:path>
              </a:pathLst>
            </a:custGeom>
            <a:blipFill>
              <a:blip r:embed="rId5"/>
              <a:stretch>
                <a:fillRect/>
              </a:stretch>
            </a:blipFill>
          </p:spPr>
          <p:txBody>
            <a:bodyPr/>
            <a:lstStyle/>
            <a:p>
              <a:endParaRPr lang="ko-KR" altLang="en-US"/>
            </a:p>
          </p:txBody>
        </p:sp>
        <p:sp>
          <p:nvSpPr>
            <p:cNvPr id="8" name="Freeform 8"/>
            <p:cNvSpPr/>
            <p:nvPr/>
          </p:nvSpPr>
          <p:spPr>
            <a:xfrm>
              <a:off x="10369085" y="0"/>
              <a:ext cx="9372328" cy="5601643"/>
            </a:xfrm>
            <a:custGeom>
              <a:avLst/>
              <a:gdLst/>
              <a:ahLst/>
              <a:cxnLst/>
              <a:rect l="l" t="t" r="r" b="b"/>
              <a:pathLst>
                <a:path w="9372328" h="5601643">
                  <a:moveTo>
                    <a:pt x="0" y="0"/>
                  </a:moveTo>
                  <a:lnTo>
                    <a:pt x="9372328" y="0"/>
                  </a:lnTo>
                  <a:lnTo>
                    <a:pt x="9372328" y="5601643"/>
                  </a:lnTo>
                  <a:lnTo>
                    <a:pt x="0" y="5601643"/>
                  </a:lnTo>
                  <a:lnTo>
                    <a:pt x="0" y="0"/>
                  </a:lnTo>
                  <a:close/>
                </a:path>
              </a:pathLst>
            </a:custGeom>
            <a:blipFill>
              <a:blip r:embed="rId6"/>
              <a:stretch>
                <a:fillRect/>
              </a:stretch>
            </a:blipFill>
          </p:spPr>
          <p:txBody>
            <a:bodyPr/>
            <a:lstStyle/>
            <a:p>
              <a:endParaRPr lang="ko-KR" altLang="en-US"/>
            </a:p>
          </p:txBody>
        </p:sp>
      </p:grpSp>
      <p:sp>
        <p:nvSpPr>
          <p:cNvPr id="9" name="TextBox 9"/>
          <p:cNvSpPr txBox="1"/>
          <p:nvPr/>
        </p:nvSpPr>
        <p:spPr>
          <a:xfrm>
            <a:off x="5089360" y="798512"/>
            <a:ext cx="8109279" cy="1560217"/>
          </a:xfrm>
          <a:prstGeom prst="rect">
            <a:avLst/>
          </a:prstGeom>
        </p:spPr>
        <p:txBody>
          <a:bodyPr lIns="0" tIns="0" rIns="0" bIns="0" rtlCol="0" anchor="t">
            <a:spAutoFit/>
          </a:bodyPr>
          <a:lstStyle/>
          <a:p>
            <a:pPr marL="0" lvl="0" indent="0" algn="ctr">
              <a:lnSpc>
                <a:spcPts val="5928"/>
              </a:lnSpc>
              <a:spcBef>
                <a:spcPct val="0"/>
              </a:spcBef>
            </a:pPr>
            <a:r>
              <a:rPr lang="en-US" sz="6240">
                <a:solidFill>
                  <a:srgbClr val="000000"/>
                </a:solidFill>
                <a:latin typeface="Montserrat Heavy"/>
              </a:rPr>
              <a:t>DEVELOPMENT MOTIVATION</a:t>
            </a:r>
          </a:p>
        </p:txBody>
      </p:sp>
      <p:sp>
        <p:nvSpPr>
          <p:cNvPr id="10" name="TextBox 10"/>
          <p:cNvSpPr txBox="1"/>
          <p:nvPr/>
        </p:nvSpPr>
        <p:spPr>
          <a:xfrm>
            <a:off x="2875062" y="8329428"/>
            <a:ext cx="12537877" cy="6134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Montserrat"/>
              </a:rPr>
              <a:t>Difficulty distinguishing colors due to lack of cone cells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a:off x="2560349"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028700"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631660" y="2933700"/>
            <a:ext cx="8915400" cy="5460585"/>
          </a:xfrm>
          <a:custGeom>
            <a:avLst/>
            <a:gdLst/>
            <a:ahLst/>
            <a:cxnLst/>
            <a:rect l="l" t="t" r="r" b="b"/>
            <a:pathLst>
              <a:path w="9074945" h="5520994">
                <a:moveTo>
                  <a:pt x="0" y="0"/>
                </a:moveTo>
                <a:lnTo>
                  <a:pt x="9074945" y="0"/>
                </a:lnTo>
                <a:lnTo>
                  <a:pt x="9074945" y="5520994"/>
                </a:lnTo>
                <a:lnTo>
                  <a:pt x="0" y="5520994"/>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5089360" y="1371998"/>
            <a:ext cx="8109279" cy="871649"/>
          </a:xfrm>
          <a:prstGeom prst="rect">
            <a:avLst/>
          </a:prstGeom>
        </p:spPr>
        <p:txBody>
          <a:bodyPr lIns="0" tIns="0" rIns="0" bIns="0" rtlCol="0" anchor="t">
            <a:spAutoFit/>
          </a:bodyPr>
          <a:lstStyle/>
          <a:p>
            <a:pPr marL="0" lvl="0" indent="0" algn="ctr">
              <a:lnSpc>
                <a:spcPts val="5928"/>
              </a:lnSpc>
              <a:spcBef>
                <a:spcPct val="0"/>
              </a:spcBef>
            </a:pPr>
            <a:r>
              <a:rPr lang="en-US" sz="9600" dirty="0">
                <a:solidFill>
                  <a:srgbClr val="000000"/>
                </a:solidFill>
                <a:latin typeface="Montserrat Heavy"/>
              </a:rPr>
              <a:t>GUI</a:t>
            </a:r>
          </a:p>
        </p:txBody>
      </p:sp>
      <p:sp>
        <p:nvSpPr>
          <p:cNvPr id="10" name="TextBox 8">
            <a:extLst>
              <a:ext uri="{FF2B5EF4-FFF2-40B4-BE49-F238E27FC236}">
                <a16:creationId xmlns:a16="http://schemas.microsoft.com/office/drawing/2014/main" id="{26E62609-0DF9-3A8D-10B1-8CC474690A9C}"/>
              </a:ext>
            </a:extLst>
          </p:cNvPr>
          <p:cNvSpPr txBox="1"/>
          <p:nvPr/>
        </p:nvSpPr>
        <p:spPr>
          <a:xfrm>
            <a:off x="11658600" y="9331674"/>
            <a:ext cx="7050339" cy="49629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경기천년제목 Light"/>
                <a:ea typeface="경기천년제목 Light"/>
              </a:rPr>
              <a:t>Implemented by </a:t>
            </a:r>
            <a:r>
              <a:rPr lang="en-US" sz="3000" dirty="0" err="1">
                <a:solidFill>
                  <a:srgbClr val="000000"/>
                </a:solidFill>
                <a:latin typeface="경기천년제목 Light"/>
                <a:ea typeface="경기천년제목 Light"/>
              </a:rPr>
              <a:t>SoohyunKim</a:t>
            </a:r>
            <a:endParaRPr lang="ko-KR" altLang="en-US" sz="3000" dirty="0">
              <a:solidFill>
                <a:srgbClr val="000000"/>
              </a:solidFill>
              <a:latin typeface="경기천년제목 Light"/>
              <a:ea typeface="경기천년제목 Light"/>
            </a:endParaRPr>
          </a:p>
        </p:txBody>
      </p:sp>
      <p:sp>
        <p:nvSpPr>
          <p:cNvPr id="8" name="TextBox 8">
            <a:extLst>
              <a:ext uri="{FF2B5EF4-FFF2-40B4-BE49-F238E27FC236}">
                <a16:creationId xmlns:a16="http://schemas.microsoft.com/office/drawing/2014/main" id="{67AD92A5-C1A2-089F-744D-BAD03D5E3F47}"/>
              </a:ext>
            </a:extLst>
          </p:cNvPr>
          <p:cNvSpPr txBox="1"/>
          <p:nvPr/>
        </p:nvSpPr>
        <p:spPr>
          <a:xfrm>
            <a:off x="9982200" y="3679148"/>
            <a:ext cx="9906000" cy="4715137"/>
          </a:xfrm>
          <a:prstGeom prst="rect">
            <a:avLst/>
          </a:prstGeom>
        </p:spPr>
        <p:txBody>
          <a:bodyPr wrap="square" lIns="0" tIns="0" rIns="0" bIns="0" rtlCol="0" anchor="t">
            <a:spAutoFit/>
          </a:bodyPr>
          <a:lstStyle/>
          <a:p>
            <a:pPr>
              <a:lnSpc>
                <a:spcPct val="150000"/>
              </a:lnSpc>
              <a:spcBef>
                <a:spcPct val="0"/>
              </a:spcBef>
            </a:pPr>
            <a:r>
              <a:rPr lang="en-US" sz="3200" b="1" dirty="0">
                <a:solidFill>
                  <a:srgbClr val="000000"/>
                </a:solidFill>
                <a:latin typeface="경기천년제목 Light"/>
                <a:ea typeface="경기천년제목 Light"/>
              </a:rPr>
              <a:t>- Implementing a full program screen</a:t>
            </a:r>
          </a:p>
          <a:p>
            <a:pPr>
              <a:lnSpc>
                <a:spcPct val="150000"/>
              </a:lnSpc>
              <a:spcBef>
                <a:spcPct val="0"/>
              </a:spcBef>
            </a:pPr>
            <a:r>
              <a:rPr lang="en-US" sz="3200" b="1" dirty="0">
                <a:solidFill>
                  <a:srgbClr val="000000"/>
                </a:solidFill>
                <a:latin typeface="경기천년제목 Light"/>
                <a:ea typeface="경기천년제목 Light"/>
              </a:rPr>
              <a:t>   w. </a:t>
            </a:r>
            <a:r>
              <a:rPr lang="en-US" sz="3200" b="1" dirty="0" err="1">
                <a:solidFill>
                  <a:srgbClr val="000000"/>
                </a:solidFill>
                <a:latin typeface="경기천년제목 Light"/>
                <a:ea typeface="경기천년제목 Light"/>
              </a:rPr>
              <a:t>tkinter</a:t>
            </a:r>
            <a:r>
              <a:rPr lang="en-US" sz="3200" b="1" dirty="0">
                <a:solidFill>
                  <a:srgbClr val="000000"/>
                </a:solidFill>
                <a:latin typeface="경기천년제목 Light"/>
                <a:ea typeface="경기천년제목 Light"/>
              </a:rPr>
              <a:t> Library</a:t>
            </a:r>
            <a:endParaRPr lang="en-US" altLang="ko-KR" sz="32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50000"/>
              </a:lnSpc>
              <a:spcBef>
                <a:spcPct val="0"/>
              </a:spcBef>
            </a:pPr>
            <a:r>
              <a:rPr lang="en-US" sz="3600" b="1"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a:t>
            </a:r>
            <a:r>
              <a:rPr lang="en-US" sz="3200" b="1"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 Integrating multiple features</a:t>
            </a:r>
            <a:endParaRPr lang="en-US" altLang="ko-KR" sz="3200" b="1" dirty="0">
              <a:solidFill>
                <a:srgbClr val="000000"/>
              </a:solidFill>
              <a:latin typeface="경기천년제목 Light"/>
              <a:ea typeface="경기천년제목 Light"/>
            </a:endParaRPr>
          </a:p>
          <a:p>
            <a:pPr>
              <a:lnSpc>
                <a:spcPct val="150000"/>
              </a:lnSpc>
              <a:spcBef>
                <a:spcPct val="0"/>
              </a:spcBef>
            </a:pPr>
            <a:r>
              <a:rPr lang="en-US" altLang="ko-KR" sz="3200" b="1" dirty="0">
                <a:solidFill>
                  <a:srgbClr val="000000"/>
                </a:solidFill>
                <a:latin typeface="경기천년제목 Light"/>
                <a:ea typeface="경기천년제목 Light"/>
              </a:rPr>
              <a:t>-</a:t>
            </a:r>
            <a:r>
              <a:rPr lang="en-US" altLang="ko-KR" sz="4000" b="1" dirty="0">
                <a:solidFill>
                  <a:srgbClr val="000000"/>
                </a:solidFill>
                <a:latin typeface="경기천년제목 Light"/>
                <a:ea typeface="경기천년제목 Light"/>
              </a:rPr>
              <a:t> </a:t>
            </a:r>
            <a:r>
              <a:rPr lang="en-US" altLang="ko-KR" sz="3600" b="1" dirty="0">
                <a:solidFill>
                  <a:srgbClr val="000000"/>
                </a:solidFill>
                <a:latin typeface="경기천년제목 Light"/>
                <a:ea typeface="경기천년제목 Light"/>
              </a:rPr>
              <a:t>Processing an image </a:t>
            </a:r>
          </a:p>
          <a:p>
            <a:pPr>
              <a:lnSpc>
                <a:spcPct val="150000"/>
              </a:lnSpc>
              <a:spcBef>
                <a:spcPct val="0"/>
              </a:spcBef>
            </a:pPr>
            <a:r>
              <a:rPr lang="en-US" altLang="ko-KR" sz="3600" b="1" dirty="0">
                <a:solidFill>
                  <a:srgbClr val="000000"/>
                </a:solidFill>
                <a:latin typeface="경기천년제목 Light"/>
                <a:ea typeface="경기천년제목 Light"/>
              </a:rPr>
              <a:t>   with an edge detection effect</a:t>
            </a:r>
            <a:endParaRPr lang="en-US" altLang="ko-KR" sz="4000" b="1" dirty="0">
              <a:solidFill>
                <a:srgbClr val="000000"/>
              </a:solidFill>
              <a:latin typeface="경기천년제목 Light"/>
              <a:ea typeface="경기천년제목 Light"/>
            </a:endParaRPr>
          </a:p>
          <a:p>
            <a:pPr>
              <a:lnSpc>
                <a:spcPct val="150000"/>
              </a:lnSpc>
              <a:spcBef>
                <a:spcPct val="0"/>
              </a:spcBef>
            </a:pPr>
            <a:endParaRPr lang="ko-KR" altLang="en-US" sz="3200" b="1" dirty="0">
              <a:solidFill>
                <a:srgbClr val="000000"/>
              </a:solidFill>
              <a:latin typeface="경기천년제목 Light"/>
              <a:ea typeface="경기천년제목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a:off x="2560349"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028700"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934258" y="3265526"/>
            <a:ext cx="6955326" cy="4604230"/>
          </a:xfrm>
          <a:custGeom>
            <a:avLst/>
            <a:gdLst/>
            <a:ahLst/>
            <a:cxnLst/>
            <a:rect l="l" t="t" r="r" b="b"/>
            <a:pathLst>
              <a:path w="6955326" h="4604230">
                <a:moveTo>
                  <a:pt x="0" y="0"/>
                </a:moveTo>
                <a:lnTo>
                  <a:pt x="6955326" y="0"/>
                </a:lnTo>
                <a:lnTo>
                  <a:pt x="6955326" y="4604230"/>
                </a:lnTo>
                <a:lnTo>
                  <a:pt x="0" y="4604230"/>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5089360" y="798512"/>
            <a:ext cx="8109279" cy="1560217"/>
          </a:xfrm>
          <a:prstGeom prst="rect">
            <a:avLst/>
          </a:prstGeom>
        </p:spPr>
        <p:txBody>
          <a:bodyPr lIns="0" tIns="0" rIns="0" bIns="0" rtlCol="0" anchor="t">
            <a:spAutoFit/>
          </a:bodyPr>
          <a:lstStyle/>
          <a:p>
            <a:pPr marL="0" lvl="0" indent="0" algn="ctr">
              <a:lnSpc>
                <a:spcPts val="5928"/>
              </a:lnSpc>
              <a:spcBef>
                <a:spcPct val="0"/>
              </a:spcBef>
            </a:pPr>
            <a:r>
              <a:rPr lang="en-US" sz="6240">
                <a:solidFill>
                  <a:srgbClr val="000000"/>
                </a:solidFill>
                <a:latin typeface="Montserrat Heavy"/>
              </a:rPr>
              <a:t>COLOR EXPLANATION</a:t>
            </a:r>
          </a:p>
        </p:txBody>
      </p:sp>
      <p:sp>
        <p:nvSpPr>
          <p:cNvPr id="9" name="TextBox 8">
            <a:extLst>
              <a:ext uri="{FF2B5EF4-FFF2-40B4-BE49-F238E27FC236}">
                <a16:creationId xmlns:a16="http://schemas.microsoft.com/office/drawing/2014/main" id="{11F5D0DA-BB40-FAAF-B9A0-A02C4F0653D4}"/>
              </a:ext>
            </a:extLst>
          </p:cNvPr>
          <p:cNvSpPr txBox="1"/>
          <p:nvPr/>
        </p:nvSpPr>
        <p:spPr>
          <a:xfrm>
            <a:off x="11658600" y="9331674"/>
            <a:ext cx="7050339" cy="49629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경기천년제목 Light"/>
                <a:ea typeface="경기천년제목 Light"/>
              </a:rPr>
              <a:t>Implemented by </a:t>
            </a:r>
            <a:r>
              <a:rPr lang="en-US" sz="3000" dirty="0" err="1">
                <a:solidFill>
                  <a:srgbClr val="000000"/>
                </a:solidFill>
                <a:latin typeface="경기천년제목 Light"/>
                <a:ea typeface="경기천년제목 Light"/>
              </a:rPr>
              <a:t>JaeyeonMin</a:t>
            </a:r>
            <a:endParaRPr lang="ko-KR" altLang="en-US" sz="3000" dirty="0">
              <a:solidFill>
                <a:srgbClr val="000000"/>
              </a:solidFill>
              <a:latin typeface="경기천년제목 Light"/>
              <a:ea typeface="경기천년제목 Light"/>
            </a:endParaRPr>
          </a:p>
        </p:txBody>
      </p:sp>
      <p:sp>
        <p:nvSpPr>
          <p:cNvPr id="8" name="TextBox 8">
            <a:extLst>
              <a:ext uri="{FF2B5EF4-FFF2-40B4-BE49-F238E27FC236}">
                <a16:creationId xmlns:a16="http://schemas.microsoft.com/office/drawing/2014/main" id="{B3F41E2E-4FA8-327D-17FA-026A419A78F1}"/>
              </a:ext>
            </a:extLst>
          </p:cNvPr>
          <p:cNvSpPr txBox="1"/>
          <p:nvPr/>
        </p:nvSpPr>
        <p:spPr>
          <a:xfrm>
            <a:off x="9982200" y="3679148"/>
            <a:ext cx="9906000" cy="3123932"/>
          </a:xfrm>
          <a:prstGeom prst="rect">
            <a:avLst/>
          </a:prstGeom>
        </p:spPr>
        <p:txBody>
          <a:bodyPr wrap="square" lIns="0" tIns="0" rIns="0" bIns="0" rtlCol="0" anchor="t">
            <a:spAutoFit/>
          </a:bodyPr>
          <a:lstStyle/>
          <a:p>
            <a:pPr>
              <a:lnSpc>
                <a:spcPct val="150000"/>
              </a:lnSpc>
              <a:spcBef>
                <a:spcPct val="0"/>
              </a:spcBef>
            </a:pPr>
            <a:r>
              <a:rPr lang="en-US" sz="3200" b="1" dirty="0">
                <a:solidFill>
                  <a:srgbClr val="000000"/>
                </a:solidFill>
                <a:latin typeface="경기천년제목 Light"/>
                <a:ea typeface="경기천년제목 Light"/>
              </a:rPr>
              <a:t>- displays the color of that section</a:t>
            </a:r>
          </a:p>
          <a:p>
            <a:pPr>
              <a:lnSpc>
                <a:spcPct val="150000"/>
              </a:lnSpc>
              <a:spcBef>
                <a:spcPct val="0"/>
              </a:spcBef>
            </a:pPr>
            <a:r>
              <a:rPr lang="en-US" sz="3600" b="1"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a:t>
            </a:r>
            <a:r>
              <a:rPr lang="en-US" sz="3200" b="1"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 The color with the smallest deviation </a:t>
            </a:r>
          </a:p>
          <a:p>
            <a:pPr>
              <a:lnSpc>
                <a:spcPct val="150000"/>
              </a:lnSpc>
              <a:spcBef>
                <a:spcPct val="0"/>
              </a:spcBef>
            </a:pPr>
            <a:r>
              <a:rPr lang="en-US" sz="3200" b="1"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  from the average of the RGB values </a:t>
            </a:r>
          </a:p>
          <a:p>
            <a:pPr>
              <a:lnSpc>
                <a:spcPct val="150000"/>
              </a:lnSpc>
              <a:spcBef>
                <a:spcPct val="0"/>
              </a:spcBef>
            </a:pPr>
            <a:r>
              <a:rPr lang="en-US" altLang="ko-KR" sz="3200" b="1" dirty="0">
                <a:solidFill>
                  <a:srgbClr val="000000"/>
                </a:solidFill>
                <a:latin typeface="경기천년제목 Light"/>
                <a:ea typeface="경기천년제목 Light"/>
              </a:rPr>
              <a:t>-</a:t>
            </a:r>
            <a:r>
              <a:rPr lang="en-US" altLang="ko-KR" sz="4000" b="1" dirty="0">
                <a:solidFill>
                  <a:srgbClr val="000000"/>
                </a:solidFill>
                <a:latin typeface="경기천년제목 Light"/>
                <a:ea typeface="경기천년제목 Light"/>
              </a:rPr>
              <a:t> </a:t>
            </a:r>
            <a:r>
              <a:rPr lang="en-US" altLang="ko-KR" sz="3600" b="1" dirty="0">
                <a:solidFill>
                  <a:srgbClr val="000000"/>
                </a:solidFill>
                <a:latin typeface="경기천년제목 Light"/>
                <a:ea typeface="경기천년제목 Light"/>
              </a:rPr>
              <a:t>329 colors were included</a:t>
            </a:r>
            <a:endParaRPr lang="ko-KR" altLang="en-US" sz="3200" b="1" dirty="0">
              <a:solidFill>
                <a:srgbClr val="000000"/>
              </a:solidFill>
              <a:latin typeface="경기천년제목 Light"/>
              <a:ea typeface="경기천년제목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a:off x="2560349"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028700"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731982" y="2835843"/>
            <a:ext cx="6714757" cy="5347099"/>
          </a:xfrm>
          <a:custGeom>
            <a:avLst/>
            <a:gdLst/>
            <a:ahLst/>
            <a:cxnLst/>
            <a:rect l="l" t="t" r="r" b="b"/>
            <a:pathLst>
              <a:path w="6714757" h="5347099">
                <a:moveTo>
                  <a:pt x="0" y="0"/>
                </a:moveTo>
                <a:lnTo>
                  <a:pt x="6714757" y="0"/>
                </a:lnTo>
                <a:lnTo>
                  <a:pt x="6714757" y="5347099"/>
                </a:lnTo>
                <a:lnTo>
                  <a:pt x="0" y="5347099"/>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5089360" y="1171575"/>
            <a:ext cx="8109279" cy="807742"/>
          </a:xfrm>
          <a:prstGeom prst="rect">
            <a:avLst/>
          </a:prstGeom>
        </p:spPr>
        <p:txBody>
          <a:bodyPr lIns="0" tIns="0" rIns="0" bIns="0" rtlCol="0" anchor="t">
            <a:spAutoFit/>
          </a:bodyPr>
          <a:lstStyle/>
          <a:p>
            <a:pPr marL="0" lvl="0" indent="0" algn="ctr">
              <a:lnSpc>
                <a:spcPts val="5928"/>
              </a:lnSpc>
              <a:spcBef>
                <a:spcPct val="0"/>
              </a:spcBef>
            </a:pPr>
            <a:r>
              <a:rPr lang="en-US" sz="6240">
                <a:solidFill>
                  <a:srgbClr val="000000"/>
                </a:solidFill>
                <a:latin typeface="Montserrat Heavy"/>
              </a:rPr>
              <a:t>APPLY FILTER</a:t>
            </a:r>
          </a:p>
        </p:txBody>
      </p:sp>
      <p:sp>
        <p:nvSpPr>
          <p:cNvPr id="9" name="TextBox 8">
            <a:extLst>
              <a:ext uri="{FF2B5EF4-FFF2-40B4-BE49-F238E27FC236}">
                <a16:creationId xmlns:a16="http://schemas.microsoft.com/office/drawing/2014/main" id="{91F63CAE-1598-6C39-5261-08E1B3980BD1}"/>
              </a:ext>
            </a:extLst>
          </p:cNvPr>
          <p:cNvSpPr txBox="1"/>
          <p:nvPr/>
        </p:nvSpPr>
        <p:spPr>
          <a:xfrm>
            <a:off x="11658600" y="9331674"/>
            <a:ext cx="7050339" cy="49629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경기천년제목 Light"/>
                <a:ea typeface="경기천년제목 Light"/>
              </a:rPr>
              <a:t>Implemented by </a:t>
            </a:r>
            <a:r>
              <a:rPr lang="en-US" sz="3000" dirty="0" err="1">
                <a:solidFill>
                  <a:srgbClr val="000000"/>
                </a:solidFill>
                <a:latin typeface="경기천년제목 Light"/>
                <a:ea typeface="경기천년제목 Light"/>
              </a:rPr>
              <a:t>JiwonShin</a:t>
            </a:r>
            <a:endParaRPr lang="ko-KR" altLang="en-US" sz="3000" dirty="0">
              <a:solidFill>
                <a:srgbClr val="000000"/>
              </a:solidFill>
              <a:latin typeface="경기천년제목 Light"/>
              <a:ea typeface="경기천년제목 Light"/>
            </a:endParaRPr>
          </a:p>
        </p:txBody>
      </p:sp>
      <p:sp>
        <p:nvSpPr>
          <p:cNvPr id="8" name="TextBox 8">
            <a:extLst>
              <a:ext uri="{FF2B5EF4-FFF2-40B4-BE49-F238E27FC236}">
                <a16:creationId xmlns:a16="http://schemas.microsoft.com/office/drawing/2014/main" id="{05D2C036-A85C-CE25-F552-F1421CAD0CD1}"/>
              </a:ext>
            </a:extLst>
          </p:cNvPr>
          <p:cNvSpPr txBox="1"/>
          <p:nvPr/>
        </p:nvSpPr>
        <p:spPr>
          <a:xfrm>
            <a:off x="9372600" y="3851925"/>
            <a:ext cx="9906000" cy="3607141"/>
          </a:xfrm>
          <a:prstGeom prst="rect">
            <a:avLst/>
          </a:prstGeom>
        </p:spPr>
        <p:txBody>
          <a:bodyPr wrap="square" lIns="0" tIns="0" rIns="0" bIns="0" rtlCol="0" anchor="t">
            <a:spAutoFit/>
          </a:bodyPr>
          <a:lstStyle/>
          <a:p>
            <a:pPr>
              <a:lnSpc>
                <a:spcPct val="150000"/>
              </a:lnSpc>
              <a:spcBef>
                <a:spcPct val="0"/>
              </a:spcBef>
            </a:pPr>
            <a:r>
              <a:rPr lang="en-US" sz="3200" b="1" dirty="0">
                <a:solidFill>
                  <a:srgbClr val="000000"/>
                </a:solidFill>
                <a:latin typeface="경기천년제목 Light"/>
                <a:ea typeface="경기천년제목 Light"/>
              </a:rPr>
              <a:t>- highlight colors</a:t>
            </a:r>
          </a:p>
          <a:p>
            <a:pPr>
              <a:lnSpc>
                <a:spcPct val="150000"/>
              </a:lnSpc>
              <a:spcBef>
                <a:spcPct val="0"/>
              </a:spcBef>
            </a:pPr>
            <a:r>
              <a:rPr lang="en-US" sz="3200" b="1" dirty="0">
                <a:solidFill>
                  <a:srgbClr val="000000"/>
                </a:solidFill>
                <a:latin typeface="경기천년제목 Light"/>
                <a:ea typeface="경기천년제목 Light"/>
              </a:rPr>
              <a:t>- PyQt5 library to implement the trackbar</a:t>
            </a:r>
          </a:p>
          <a:p>
            <a:pPr>
              <a:lnSpc>
                <a:spcPct val="150000"/>
              </a:lnSpc>
              <a:spcBef>
                <a:spcPct val="0"/>
              </a:spcBef>
            </a:pPr>
            <a:r>
              <a:rPr lang="en-US" sz="3200" b="1" dirty="0">
                <a:solidFill>
                  <a:srgbClr val="000000"/>
                </a:solidFill>
                <a:latin typeface="경기천년제목 Light"/>
                <a:ea typeface="경기천년제목 Light"/>
              </a:rPr>
              <a:t>- Using</a:t>
            </a:r>
            <a:r>
              <a:rPr lang="ko-KR" altLang="en-US" sz="3200" b="1" dirty="0">
                <a:solidFill>
                  <a:srgbClr val="000000"/>
                </a:solidFill>
                <a:latin typeface="경기천년제목 Light"/>
                <a:ea typeface="경기천년제목 Light"/>
              </a:rPr>
              <a:t> </a:t>
            </a:r>
            <a:r>
              <a:rPr lang="en-US" altLang="ko-KR" sz="3200" b="1" dirty="0">
                <a:solidFill>
                  <a:srgbClr val="000000"/>
                </a:solidFill>
                <a:latin typeface="경기천년제목 Light"/>
                <a:ea typeface="경기천년제목 Light"/>
              </a:rPr>
              <a:t>trackbar to make it easier</a:t>
            </a:r>
          </a:p>
          <a:p>
            <a:pPr>
              <a:lnSpc>
                <a:spcPct val="150000"/>
              </a:lnSpc>
              <a:spcBef>
                <a:spcPct val="0"/>
              </a:spcBef>
            </a:pPr>
            <a:r>
              <a:rPr lang="en-US" altLang="ko-KR" sz="3200" b="1" dirty="0">
                <a:solidFill>
                  <a:srgbClr val="000000"/>
                </a:solidFill>
                <a:latin typeface="경기천년제목 Light"/>
                <a:ea typeface="경기천년제목 Light"/>
              </a:rPr>
              <a:t>   to distinguish from other colors.</a:t>
            </a:r>
          </a:p>
          <a:p>
            <a:pPr>
              <a:lnSpc>
                <a:spcPct val="150000"/>
              </a:lnSpc>
              <a:spcBef>
                <a:spcPct val="0"/>
              </a:spcBef>
            </a:pPr>
            <a:endParaRPr lang="ko-KR" altLang="en-US" sz="3200" b="1" dirty="0">
              <a:solidFill>
                <a:srgbClr val="000000"/>
              </a:solidFill>
              <a:latin typeface="경기천년제목 Light"/>
              <a:ea typeface="경기천년제목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a:off x="2560349"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028700"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608687" y="3088751"/>
            <a:ext cx="7595743" cy="5070901"/>
          </a:xfrm>
          <a:custGeom>
            <a:avLst/>
            <a:gdLst/>
            <a:ahLst/>
            <a:cxnLst/>
            <a:rect l="l" t="t" r="r" b="b"/>
            <a:pathLst>
              <a:path w="7595743" h="5070901">
                <a:moveTo>
                  <a:pt x="0" y="0"/>
                </a:moveTo>
                <a:lnTo>
                  <a:pt x="7595742" y="0"/>
                </a:lnTo>
                <a:lnTo>
                  <a:pt x="7595742" y="5070901"/>
                </a:lnTo>
                <a:lnTo>
                  <a:pt x="0" y="5070901"/>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5089360" y="1171575"/>
            <a:ext cx="8109279" cy="807742"/>
          </a:xfrm>
          <a:prstGeom prst="rect">
            <a:avLst/>
          </a:prstGeom>
        </p:spPr>
        <p:txBody>
          <a:bodyPr lIns="0" tIns="0" rIns="0" bIns="0" rtlCol="0" anchor="t">
            <a:spAutoFit/>
          </a:bodyPr>
          <a:lstStyle/>
          <a:p>
            <a:pPr marL="0" lvl="0" indent="0" algn="ctr">
              <a:lnSpc>
                <a:spcPts val="5928"/>
              </a:lnSpc>
              <a:spcBef>
                <a:spcPct val="0"/>
              </a:spcBef>
            </a:pPr>
            <a:r>
              <a:rPr lang="en-US" sz="6240">
                <a:solidFill>
                  <a:srgbClr val="000000"/>
                </a:solidFill>
                <a:latin typeface="Montserrat Heavy"/>
              </a:rPr>
              <a:t>EDGE DETECTION</a:t>
            </a:r>
          </a:p>
        </p:txBody>
      </p:sp>
      <p:sp>
        <p:nvSpPr>
          <p:cNvPr id="9" name="TextBox 8">
            <a:extLst>
              <a:ext uri="{FF2B5EF4-FFF2-40B4-BE49-F238E27FC236}">
                <a16:creationId xmlns:a16="http://schemas.microsoft.com/office/drawing/2014/main" id="{8DDE3D57-86AC-C5BA-43E1-B1976C2C77A6}"/>
              </a:ext>
            </a:extLst>
          </p:cNvPr>
          <p:cNvSpPr txBox="1"/>
          <p:nvPr/>
        </p:nvSpPr>
        <p:spPr>
          <a:xfrm>
            <a:off x="11658600" y="9331674"/>
            <a:ext cx="7050339" cy="49629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경기천년제목 Light"/>
                <a:ea typeface="경기천년제목 Light"/>
              </a:rPr>
              <a:t>Implemented by </a:t>
            </a:r>
            <a:r>
              <a:rPr lang="en-US" sz="3000" dirty="0" err="1">
                <a:solidFill>
                  <a:srgbClr val="000000"/>
                </a:solidFill>
                <a:latin typeface="경기천년제목 Light"/>
                <a:ea typeface="경기천년제목 Light"/>
              </a:rPr>
              <a:t>HyeonsolKong</a:t>
            </a:r>
            <a:endParaRPr lang="ko-KR" altLang="en-US" sz="3000" dirty="0">
              <a:solidFill>
                <a:srgbClr val="000000"/>
              </a:solidFill>
              <a:latin typeface="경기천년제목 Light"/>
              <a:ea typeface="경기천년제목 Light"/>
            </a:endParaRPr>
          </a:p>
        </p:txBody>
      </p:sp>
      <p:sp>
        <p:nvSpPr>
          <p:cNvPr id="8" name="TextBox 8">
            <a:extLst>
              <a:ext uri="{FF2B5EF4-FFF2-40B4-BE49-F238E27FC236}">
                <a16:creationId xmlns:a16="http://schemas.microsoft.com/office/drawing/2014/main" id="{9B011585-AC53-568F-BC36-19A6AE1E40C1}"/>
              </a:ext>
            </a:extLst>
          </p:cNvPr>
          <p:cNvSpPr txBox="1"/>
          <p:nvPr/>
        </p:nvSpPr>
        <p:spPr>
          <a:xfrm>
            <a:off x="9906000" y="3693295"/>
            <a:ext cx="9906000" cy="4345805"/>
          </a:xfrm>
          <a:prstGeom prst="rect">
            <a:avLst/>
          </a:prstGeom>
        </p:spPr>
        <p:txBody>
          <a:bodyPr wrap="square" lIns="0" tIns="0" rIns="0" bIns="0" rtlCol="0" anchor="t">
            <a:spAutoFit/>
          </a:bodyPr>
          <a:lstStyle/>
          <a:p>
            <a:pPr>
              <a:lnSpc>
                <a:spcPct val="150000"/>
              </a:lnSpc>
              <a:spcBef>
                <a:spcPct val="0"/>
              </a:spcBef>
            </a:pPr>
            <a:r>
              <a:rPr lang="en-US" sz="3200" b="1" dirty="0">
                <a:solidFill>
                  <a:srgbClr val="000000"/>
                </a:solidFill>
                <a:latin typeface="경기천년제목 Light"/>
                <a:ea typeface="경기천년제목 Light"/>
              </a:rPr>
              <a:t>- 'Sobel Edge Detection'</a:t>
            </a:r>
          </a:p>
          <a:p>
            <a:pPr>
              <a:lnSpc>
                <a:spcPct val="150000"/>
              </a:lnSpc>
              <a:spcBef>
                <a:spcPct val="0"/>
              </a:spcBef>
            </a:pPr>
            <a:r>
              <a:rPr lang="en-US" sz="3200" b="1" dirty="0">
                <a:solidFill>
                  <a:srgbClr val="000000"/>
                </a:solidFill>
                <a:latin typeface="경기천년제목 Light"/>
                <a:ea typeface="경기천년제목 Light"/>
              </a:rPr>
              <a:t>- extract the outline from the image </a:t>
            </a:r>
          </a:p>
          <a:p>
            <a:pPr>
              <a:lnSpc>
                <a:spcPct val="150000"/>
              </a:lnSpc>
              <a:spcBef>
                <a:spcPct val="0"/>
              </a:spcBef>
            </a:pPr>
            <a:r>
              <a:rPr lang="en-US" sz="3200" b="1" dirty="0">
                <a:solidFill>
                  <a:srgbClr val="000000"/>
                </a:solidFill>
                <a:latin typeface="경기천년제목 Light"/>
                <a:ea typeface="경기천년제목 Light"/>
              </a:rPr>
              <a:t>   and distinguish the colors.</a:t>
            </a:r>
          </a:p>
          <a:p>
            <a:pPr>
              <a:lnSpc>
                <a:spcPct val="150000"/>
              </a:lnSpc>
              <a:spcBef>
                <a:spcPct val="0"/>
              </a:spcBef>
            </a:pPr>
            <a:r>
              <a:rPr lang="en-US" sz="3200" b="1" dirty="0">
                <a:solidFill>
                  <a:srgbClr val="000000"/>
                </a:solidFill>
                <a:latin typeface="경기천년제목 Light"/>
                <a:ea typeface="경기천년제목 Light"/>
              </a:rPr>
              <a:t>- show the outlines of the parts</a:t>
            </a:r>
          </a:p>
          <a:p>
            <a:pPr>
              <a:lnSpc>
                <a:spcPct val="150000"/>
              </a:lnSpc>
              <a:spcBef>
                <a:spcPct val="0"/>
              </a:spcBef>
            </a:pPr>
            <a:r>
              <a:rPr lang="en-US" sz="3200" b="1" dirty="0">
                <a:solidFill>
                  <a:srgbClr val="000000"/>
                </a:solidFill>
                <a:latin typeface="경기천년제목 Light"/>
                <a:ea typeface="경기천년제목 Light"/>
              </a:rPr>
              <a:t>   with different colors</a:t>
            </a:r>
          </a:p>
          <a:p>
            <a:pPr>
              <a:lnSpc>
                <a:spcPct val="150000"/>
              </a:lnSpc>
              <a:spcBef>
                <a:spcPct val="0"/>
              </a:spcBef>
            </a:pPr>
            <a:endParaRPr lang="ko-KR" altLang="en-US" sz="3200" b="1" dirty="0">
              <a:solidFill>
                <a:srgbClr val="000000"/>
              </a:solidFill>
              <a:latin typeface="경기천년제목 Light"/>
              <a:ea typeface="경기천년제목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2792" y="4554998"/>
            <a:ext cx="9342416" cy="1443704"/>
          </a:xfrm>
          <a:prstGeom prst="rect">
            <a:avLst/>
          </a:prstGeom>
        </p:spPr>
        <p:txBody>
          <a:bodyPr lIns="0" tIns="0" rIns="0" bIns="0" rtlCol="0" anchor="t">
            <a:spAutoFit/>
          </a:bodyPr>
          <a:lstStyle/>
          <a:p>
            <a:pPr algn="ctr">
              <a:lnSpc>
                <a:spcPts val="10707"/>
              </a:lnSpc>
            </a:pPr>
            <a:r>
              <a:rPr lang="en-US" sz="11271">
                <a:solidFill>
                  <a:srgbClr val="000000"/>
                </a:solidFill>
                <a:latin typeface="Montserrat Heavy"/>
              </a:rPr>
              <a:t>DEMO</a:t>
            </a:r>
          </a:p>
        </p:txBody>
      </p:sp>
      <p:sp>
        <p:nvSpPr>
          <p:cNvPr id="3" name="Freeform 3"/>
          <p:cNvSpPr/>
          <p:nvPr/>
        </p:nvSpPr>
        <p:spPr>
          <a:xfrm>
            <a:off x="2560349" y="8641154"/>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028700" y="8641154"/>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Freeform 5"/>
          <p:cNvSpPr/>
          <p:nvPr/>
        </p:nvSpPr>
        <p:spPr>
          <a:xfrm>
            <a:off x="16099326"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4567677" y="1062861"/>
            <a:ext cx="1159974" cy="634822"/>
          </a:xfrm>
          <a:custGeom>
            <a:avLst/>
            <a:gdLst/>
            <a:ahLst/>
            <a:cxnLst/>
            <a:rect l="l" t="t" r="r" b="b"/>
            <a:pathLst>
              <a:path w="1159974" h="634822">
                <a:moveTo>
                  <a:pt x="0" y="0"/>
                </a:moveTo>
                <a:lnTo>
                  <a:pt x="1159974" y="0"/>
                </a:lnTo>
                <a:lnTo>
                  <a:pt x="1159974" y="634822"/>
                </a:lnTo>
                <a:lnTo>
                  <a:pt x="0" y="6348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507</Words>
  <Application>Microsoft Office PowerPoint</Application>
  <PresentationFormat>사용자 지정</PresentationFormat>
  <Paragraphs>58</Paragraphs>
  <Slides>7</Slides>
  <Notes>7</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7</vt:i4>
      </vt:variant>
    </vt:vector>
  </HeadingPairs>
  <TitlesOfParts>
    <vt:vector size="16" baseType="lpstr">
      <vt:lpstr>Calibri</vt:lpstr>
      <vt:lpstr>Arial</vt:lpstr>
      <vt:lpstr>경기천년제목 Medium</vt:lpstr>
      <vt:lpstr>Montserrat Heavy</vt:lpstr>
      <vt:lpstr>맑은 고딕</vt:lpstr>
      <vt:lpstr>경기천년제목 Bold</vt:lpstr>
      <vt:lpstr>경기천년제목 Light</vt:lpstr>
      <vt:lpstr>Montserrat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Modern Business Presentation</dc:title>
  <cp:lastModifiedBy>지원 신</cp:lastModifiedBy>
  <cp:revision>9</cp:revision>
  <dcterms:created xsi:type="dcterms:W3CDTF">2006-08-16T00:00:00Z</dcterms:created>
  <dcterms:modified xsi:type="dcterms:W3CDTF">2023-12-09T06:26:28Z</dcterms:modified>
  <dc:identifier>DAF2aOtvQ-g</dc:identifier>
</cp:coreProperties>
</file>